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7" r:id="rId3"/>
    <p:sldId id="262" r:id="rId4"/>
    <p:sldId id="261" r:id="rId5"/>
    <p:sldId id="265" r:id="rId6"/>
    <p:sldId id="266" r:id="rId7"/>
    <p:sldId id="267" r:id="rId8"/>
    <p:sldId id="316" r:id="rId9"/>
    <p:sldId id="317" r:id="rId10"/>
    <p:sldId id="291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71" r:id="rId19"/>
    <p:sldId id="268" r:id="rId20"/>
    <p:sldId id="259" r:id="rId21"/>
    <p:sldId id="273" r:id="rId22"/>
    <p:sldId id="272" r:id="rId23"/>
    <p:sldId id="274" r:id="rId24"/>
    <p:sldId id="275" r:id="rId25"/>
    <p:sldId id="283" r:id="rId26"/>
    <p:sldId id="286" r:id="rId27"/>
    <p:sldId id="287" r:id="rId28"/>
    <p:sldId id="288" r:id="rId29"/>
    <p:sldId id="284" r:id="rId30"/>
    <p:sldId id="285" r:id="rId31"/>
    <p:sldId id="289" r:id="rId32"/>
    <p:sldId id="290" r:id="rId33"/>
    <p:sldId id="292" r:id="rId34"/>
    <p:sldId id="310" r:id="rId35"/>
    <p:sldId id="293" r:id="rId36"/>
    <p:sldId id="294" r:id="rId37"/>
    <p:sldId id="295" r:id="rId38"/>
    <p:sldId id="311" r:id="rId39"/>
    <p:sldId id="312" r:id="rId40"/>
    <p:sldId id="303" r:id="rId41"/>
    <p:sldId id="306" r:id="rId42"/>
    <p:sldId id="309" r:id="rId43"/>
    <p:sldId id="308" r:id="rId44"/>
    <p:sldId id="307" r:id="rId45"/>
    <p:sldId id="296" r:id="rId46"/>
    <p:sldId id="299" r:id="rId47"/>
    <p:sldId id="301" r:id="rId48"/>
    <p:sldId id="313" r:id="rId49"/>
    <p:sldId id="314" r:id="rId50"/>
    <p:sldId id="304" r:id="rId51"/>
    <p:sldId id="305" r:id="rId52"/>
    <p:sldId id="302" r:id="rId53"/>
    <p:sldId id="300" r:id="rId54"/>
    <p:sldId id="298" r:id="rId55"/>
    <p:sldId id="315" r:id="rId56"/>
    <p:sldId id="318" r:id="rId57"/>
  </p:sldIdLst>
  <p:sldSz cx="12192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57" d="100"/>
          <a:sy n="57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46133"/>
            <a:ext cx="10363200" cy="350181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989"/>
            <a:ext cx="9144000" cy="242845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1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5517"/>
            <a:ext cx="2628900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35517"/>
            <a:ext cx="7734300" cy="852402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8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507618"/>
            <a:ext cx="10515600" cy="418401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731215"/>
            <a:ext cx="10515600" cy="22002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7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6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5519"/>
            <a:ext cx="1051560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465706"/>
            <a:ext cx="5157787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674110"/>
            <a:ext cx="5157787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465706"/>
            <a:ext cx="5183188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674110"/>
            <a:ext cx="5183188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1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1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4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48226"/>
            <a:ext cx="6172200" cy="71479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448226"/>
            <a:ext cx="6172200" cy="714798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5519"/>
            <a:ext cx="1051560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77584"/>
            <a:ext cx="1051560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5EF3B-A18E-4363-A951-097FFD545C8B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9322649"/>
            <a:ext cx="41148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1.png"/><Relationship Id="rId4" Type="http://schemas.openxmlformats.org/officeDocument/2006/relationships/image" Target="../media/image8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1.png"/><Relationship Id="rId3" Type="http://schemas.openxmlformats.org/officeDocument/2006/relationships/image" Target="../media/image830.png"/><Relationship Id="rId7" Type="http://schemas.openxmlformats.org/officeDocument/2006/relationships/image" Target="../media/image871.png"/><Relationship Id="rId12" Type="http://schemas.openxmlformats.org/officeDocument/2006/relationships/image" Target="../media/image99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.png"/><Relationship Id="rId11" Type="http://schemas.openxmlformats.org/officeDocument/2006/relationships/image" Target="../media/image911.png"/><Relationship Id="rId5" Type="http://schemas.openxmlformats.org/officeDocument/2006/relationships/image" Target="../media/image851.png"/><Relationship Id="rId10" Type="http://schemas.openxmlformats.org/officeDocument/2006/relationships/image" Target="../media/image901.png"/><Relationship Id="rId4" Type="http://schemas.openxmlformats.org/officeDocument/2006/relationships/image" Target="../media/image841.png"/><Relationship Id="rId9" Type="http://schemas.openxmlformats.org/officeDocument/2006/relationships/image" Target="../media/image8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1.png"/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0" Type="http://schemas.openxmlformats.org/officeDocument/2006/relationships/image" Target="../media/image91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11" Type="http://schemas.openxmlformats.org/officeDocument/2006/relationships/image" Target="../media/image1020.png"/><Relationship Id="rId5" Type="http://schemas.openxmlformats.org/officeDocument/2006/relationships/image" Target="../media/image960.png"/><Relationship Id="rId10" Type="http://schemas.openxmlformats.org/officeDocument/2006/relationships/image" Target="../media/image1010.png"/><Relationship Id="rId4" Type="http://schemas.openxmlformats.org/officeDocument/2006/relationships/image" Target="../media/image950.png"/><Relationship Id="rId9" Type="http://schemas.openxmlformats.org/officeDocument/2006/relationships/image" Target="../media/image10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27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46.png"/><Relationship Id="rId21" Type="http://schemas.openxmlformats.org/officeDocument/2006/relationships/image" Target="../media/image163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45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microsoft.com/office/2007/relationships/hdphoto" Target="../media/hdphoto1.wdp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microsoft.com/office/2007/relationships/hdphoto" Target="../media/hdphoto1.wdp"/><Relationship Id="rId10" Type="http://schemas.openxmlformats.org/officeDocument/2006/relationships/image" Target="../media/image171.png"/><Relationship Id="rId4" Type="http://schemas.openxmlformats.org/officeDocument/2006/relationships/image" Target="../media/image146.png"/><Relationship Id="rId9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6.png"/><Relationship Id="rId18" Type="http://schemas.openxmlformats.org/officeDocument/2006/relationships/image" Target="../media/image45.png"/><Relationship Id="rId3" Type="http://schemas.openxmlformats.org/officeDocument/2006/relationships/image" Target="../media/image40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47.png"/><Relationship Id="rId3" Type="http://schemas.openxmlformats.org/officeDocument/2006/relationships/image" Target="../media/image18.png"/><Relationship Id="rId21" Type="http://schemas.openxmlformats.org/officeDocument/2006/relationships/image" Target="../media/image5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46.png"/><Relationship Id="rId2" Type="http://schemas.openxmlformats.org/officeDocument/2006/relationships/image" Target="../media/image48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44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1.png"/><Relationship Id="rId3" Type="http://schemas.openxmlformats.org/officeDocument/2006/relationships/image" Target="../media/image52.png"/><Relationship Id="rId21" Type="http://schemas.openxmlformats.org/officeDocument/2006/relationships/image" Target="../media/image21.png"/><Relationship Id="rId7" Type="http://schemas.openxmlformats.org/officeDocument/2006/relationships/image" Target="../media/image42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0.png"/><Relationship Id="rId2" Type="http://schemas.openxmlformats.org/officeDocument/2006/relationships/image" Target="../media/image5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4.png"/><Relationship Id="rId24" Type="http://schemas.openxmlformats.org/officeDocument/2006/relationships/image" Target="../media/image69.png"/><Relationship Id="rId32" Type="http://schemas.openxmlformats.org/officeDocument/2006/relationships/image" Target="../media/image76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24.png"/><Relationship Id="rId19" Type="http://schemas.openxmlformats.org/officeDocument/2006/relationships/image" Target="../media/image65.png"/><Relationship Id="rId31" Type="http://schemas.openxmlformats.org/officeDocument/2006/relationships/image" Target="../media/image75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3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4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7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7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6.png"/><Relationship Id="rId18" Type="http://schemas.openxmlformats.org/officeDocument/2006/relationships/image" Target="../media/image45.png"/><Relationship Id="rId3" Type="http://schemas.openxmlformats.org/officeDocument/2006/relationships/image" Target="../media/image81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image" Target="../media/image8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85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84.png"/><Relationship Id="rId10" Type="http://schemas.openxmlformats.org/officeDocument/2006/relationships/image" Target="../media/image23.png"/><Relationship Id="rId19" Type="http://schemas.openxmlformats.org/officeDocument/2006/relationships/image" Target="../media/image46.png"/><Relationship Id="rId4" Type="http://schemas.openxmlformats.org/officeDocument/2006/relationships/image" Target="../media/image8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659396" y="3697052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,0,−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,0,−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143" y="263128"/>
            <a:ext cx="2494726" cy="440536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6192370" y="204664"/>
            <a:ext cx="0" cy="54366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85626" y="2580928"/>
            <a:ext cx="0" cy="24860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99356" y="5807690"/>
            <a:ext cx="1188132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1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87388" y="269948"/>
                <a:ext cx="8010334" cy="76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269948"/>
                <a:ext cx="8010334" cy="76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87388" y="1076201"/>
                <a:ext cx="10527947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1076201"/>
                <a:ext cx="10527947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87388" y="2970752"/>
                <a:ext cx="11117826" cy="715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:endParaRPr lang="en-US" i="1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2970752"/>
                <a:ext cx="11117826" cy="7159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87388" y="5045489"/>
                <a:ext cx="6601551" cy="411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1−2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5045489"/>
                <a:ext cx="6601551" cy="411010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87388" y="3869497"/>
                <a:ext cx="2112181" cy="736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3869497"/>
                <a:ext cx="2112181" cy="736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87388" y="5506792"/>
                <a:ext cx="10837326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1−3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5506792"/>
                <a:ext cx="10837326" cy="5068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87388" y="2146228"/>
                <a:ext cx="9257407" cy="720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2146228"/>
                <a:ext cx="9257407" cy="7203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587388" y="6052571"/>
                <a:ext cx="9257407" cy="411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6052571"/>
                <a:ext cx="9257407" cy="411010"/>
              </a:xfrm>
              <a:prstGeom prst="rect">
                <a:avLst/>
              </a:prstGeom>
              <a:blipFill>
                <a:blip r:embed="rId9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66806" y="6618670"/>
                <a:ext cx="11117826" cy="31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1−3</m:t>
                          </m:r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:endParaRPr lang="en-US" i="1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6" y="6618670"/>
                <a:ext cx="11117826" cy="318742"/>
              </a:xfrm>
              <a:prstGeom prst="rect">
                <a:avLst/>
              </a:prstGeom>
              <a:blipFill>
                <a:blip r:embed="rId10"/>
                <a:stretch>
                  <a:fillRect l="-713"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35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17" y="24644"/>
            <a:ext cx="7673354" cy="4752526"/>
          </a:xfrm>
          <a:prstGeom prst="rect">
            <a:avLst/>
          </a:prstGeom>
        </p:spPr>
      </p:pic>
      <p:cxnSp>
        <p:nvCxnSpPr>
          <p:cNvPr id="115" name="Straight Arrow Connector 114"/>
          <p:cNvCxnSpPr/>
          <p:nvPr/>
        </p:nvCxnSpPr>
        <p:spPr>
          <a:xfrm>
            <a:off x="8731017" y="4777170"/>
            <a:ext cx="0" cy="64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514993" y="5605264"/>
            <a:ext cx="3665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 force profile loaded from the </a:t>
            </a:r>
          </a:p>
          <a:p>
            <a:r>
              <a:rPr lang="en-CA" dirty="0" smtClean="0"/>
              <a:t>ATI force sensor readings of the force</a:t>
            </a:r>
          </a:p>
          <a:p>
            <a:r>
              <a:rPr lang="en-CA" dirty="0" smtClean="0"/>
              <a:t>sensor calibration in TRO paper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 119"/>
          <p:cNvSpPr/>
          <p:nvPr/>
        </p:nvSpPr>
        <p:spPr>
          <a:xfrm>
            <a:off x="7716180" y="5101207"/>
            <a:ext cx="612068" cy="17706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 120"/>
          <p:cNvSpPr/>
          <p:nvPr/>
        </p:nvSpPr>
        <p:spPr>
          <a:xfrm>
            <a:off x="1379476" y="5749279"/>
            <a:ext cx="252028" cy="5040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/>
          <p:cNvSpPr txBox="1"/>
          <p:nvPr/>
        </p:nvSpPr>
        <p:spPr>
          <a:xfrm>
            <a:off x="299356" y="7058292"/>
            <a:ext cx="5377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The calibration matrix calculated in the </a:t>
            </a:r>
          </a:p>
          <a:p>
            <a:r>
              <a:rPr lang="en-CA" dirty="0" smtClean="0"/>
              <a:t>TRO paper when the sensor is mounted on a steel shaft</a:t>
            </a:r>
            <a:endParaRPr lang="en-CA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/>
          <a:srcRect l="-274952" r="-183577" b="93054"/>
          <a:stretch/>
        </p:blipFill>
        <p:spPr>
          <a:xfrm>
            <a:off x="4204360" y="1969995"/>
            <a:ext cx="163448" cy="6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60648"/>
            <a:ext cx="9088995" cy="4788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7" y="4957191"/>
            <a:ext cx="9088994" cy="4986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9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limLow>
                        <m:limLow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6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  <a:blipFill>
                <a:blip r:embed="rId11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5597" y="-25858"/>
            <a:ext cx="4930446" cy="30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Total Parameters: 41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6x6 parameters in matrix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length of the shaft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Lumped shaft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Location of the cross-section: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Encoder offset for instrument insertion: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𝑜𝑠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blipFill>
                <a:blip r:embed="rId2"/>
                <a:stretch>
                  <a:fillRect l="-1134" t="-2062" b="-48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625917" y="989797"/>
            <a:ext cx="1213928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Cost function: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𝑜𝑠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optimization problem is not convex because there is</a:t>
                </a:r>
                <a:r>
                  <a:rPr lang="en-CA" dirty="0" smtClean="0"/>
                  <a:t> a calibration matrix A for any arbitrarily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r>
                  <a:rPr lang="en-CA" dirty="0" smtClean="0"/>
                  <a:t>So we arbitrarily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and we end up with 40 parameters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blipFill>
                <a:blip r:embed="rId3"/>
                <a:stretch>
                  <a:fillRect l="-1050" b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Implement coordinate optimization and projected gradient method with the constraints below:</a:t>
                </a:r>
              </a:p>
              <a:p>
                <a:endParaRPr lang="en-US" dirty="0"/>
              </a:p>
              <a:p>
                <a:r>
                  <a:rPr lang="en-US" b="0" dirty="0" smtClean="0"/>
                  <a:t>Select: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&lt;10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&lt;1.5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to an initial value,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Then fix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and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Iterate between 1 and 2</a:t>
                </a: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blipFill>
                <a:blip r:embed="rId4"/>
                <a:stretch>
                  <a:fillRect l="-1050" t="-704" r="-10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2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672716"/>
            <a:ext cx="7468247" cy="79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8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66" y="1500809"/>
            <a:ext cx="8229600" cy="7095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566" y="2976972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5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68" y="1248781"/>
            <a:ext cx="8229600" cy="70503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1504" y="2724944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4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0</a:t>
                </a:r>
              </a:p>
              <a:p>
                <a:endParaRPr lang="en-US" dirty="0"/>
              </a:p>
              <a:p>
                <a:r>
                  <a:rPr lang="en-US" dirty="0" smtClean="0"/>
                  <a:t>We do not need to </a:t>
                </a:r>
                <a:r>
                  <a:rPr lang="en-US" dirty="0"/>
                  <a:t>i</a:t>
                </a:r>
                <a:r>
                  <a:rPr lang="en-US" dirty="0" smtClean="0"/>
                  <a:t>dentify: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55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blipFill>
                <a:blip r:embed="rId3"/>
                <a:stretch>
                  <a:fillRect l="-1155" t="-1471" b="-38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>
            <a:off x="5010791" y="5077000"/>
            <a:ext cx="329125" cy="2075183"/>
          </a:xfrm>
          <a:prstGeom prst="rightBrace">
            <a:avLst>
              <a:gd name="adj1" fmla="val 35344"/>
              <a:gd name="adj2" fmla="val 4816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2311553" y="7584231"/>
            <a:ext cx="648072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We only need to identify two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CA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42</m:t>
                        </m:r>
                      </m:sub>
                    </m:sSub>
                  </m:oMath>
                </a14:m>
                <a:r>
                  <a:rPr lang="en-CA" dirty="0" smtClean="0"/>
                  <a:t> </a:t>
                </a:r>
                <a:endParaRPr lang="en-CA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blipFill>
                <a:blip r:embed="rId5"/>
                <a:stretch>
                  <a:fillRect l="-1049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60388" y="220343"/>
            <a:ext cx="11668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Fontanelli</a:t>
            </a:r>
            <a:r>
              <a:rPr lang="en-US" dirty="0" smtClean="0"/>
              <a:t> et al. 2017</a:t>
            </a:r>
            <a:endParaRPr lang="en-CA" dirty="0" smtClean="0"/>
          </a:p>
          <a:p>
            <a:r>
              <a:rPr lang="en-CA" dirty="0" smtClean="0"/>
              <a:t>For </a:t>
            </a:r>
            <a:r>
              <a:rPr lang="en-CA" dirty="0"/>
              <a:t>the case of the instrument used in </a:t>
            </a:r>
            <a:r>
              <a:rPr lang="en-CA" dirty="0" smtClean="0"/>
              <a:t>the experiments</a:t>
            </a:r>
            <a:r>
              <a:rPr lang="en-CA" dirty="0"/>
              <a:t>, the dynamic effects </a:t>
            </a:r>
            <a:r>
              <a:rPr lang="en-CA" dirty="0" smtClean="0"/>
              <a:t>(gravity and inertial forces) are </a:t>
            </a:r>
            <a:r>
              <a:rPr lang="en-CA" dirty="0"/>
              <a:t>small compared to the range of the measured forces (about 1% of the maximum force) and could be neglected. Of course, when instruments with higher weight and inertia are used, the dynamic effects should be compensated.</a:t>
            </a:r>
            <a:endParaRPr lang="en-CA" dirty="0" smtClean="0"/>
          </a:p>
          <a:p>
            <a:endParaRPr lang="en-US" dirty="0"/>
          </a:p>
          <a:p>
            <a:r>
              <a:rPr lang="en-US" dirty="0" err="1" smtClean="0"/>
              <a:t>Schwalb</a:t>
            </a:r>
            <a:r>
              <a:rPr lang="en-US" dirty="0" smtClean="0"/>
              <a:t> et al. 2017</a:t>
            </a:r>
          </a:p>
          <a:p>
            <a:r>
              <a:rPr lang="en-CA" dirty="0" smtClean="0"/>
              <a:t>During MIS, inertia </a:t>
            </a:r>
            <a:r>
              <a:rPr lang="en-CA" dirty="0"/>
              <a:t>is low and is assumed to be </a:t>
            </a:r>
            <a:r>
              <a:rPr lang="en-CA" dirty="0" smtClean="0"/>
              <a:t>negligible</a:t>
            </a:r>
            <a:r>
              <a:rPr lang="en-CA" dirty="0"/>
              <a:t>, and is further validated in the experimental results section.</a:t>
            </a:r>
          </a:p>
        </p:txBody>
      </p:sp>
    </p:spTree>
    <p:extLst>
      <p:ext uri="{BB962C8B-B14F-4D97-AF65-F5344CB8AC3E}">
        <p14:creationId xmlns:p14="http://schemas.microsoft.com/office/powerpoint/2010/main" val="398317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r="6792"/>
          <a:stretch/>
        </p:blipFill>
        <p:spPr>
          <a:xfrm>
            <a:off x="4910203" y="835184"/>
            <a:ext cx="7273341" cy="604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89" y="835183"/>
            <a:ext cx="4764913" cy="71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𝐴𝐸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0" y="1195400"/>
            <a:ext cx="3789582" cy="66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84" y="816732"/>
            <a:ext cx="6076950" cy="8134350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H="1">
            <a:off x="2300762" y="1536811"/>
            <a:ext cx="4027058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165414" y="132656"/>
            <a:ext cx="0" cy="9217024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13919" y="1545521"/>
            <a:ext cx="0" cy="30516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241411" y="1535995"/>
            <a:ext cx="1686580" cy="1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305318" y="4597153"/>
            <a:ext cx="0" cy="14761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908068" y="5635512"/>
            <a:ext cx="5696" cy="19499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164208" y="7585484"/>
            <a:ext cx="17531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165415" y="1536812"/>
            <a:ext cx="0" cy="1080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65415" y="1536811"/>
            <a:ext cx="11038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033622" y="1405019"/>
            <a:ext cx="263584" cy="2635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H="1">
            <a:off x="2480782" y="7585484"/>
            <a:ext cx="3709849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105518" y="5604879"/>
            <a:ext cx="0" cy="198060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912831" y="5604879"/>
            <a:ext cx="1404987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910916" y="5809626"/>
            <a:ext cx="0" cy="285597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164208" y="8233555"/>
            <a:ext cx="174311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6120031" y="1491428"/>
            <a:ext cx="90766" cy="90766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164207" y="5605264"/>
            <a:ext cx="1745241" cy="19802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/>
          <p:cNvSpPr/>
          <p:nvPr/>
        </p:nvSpPr>
        <p:spPr>
          <a:xfrm>
            <a:off x="7804880" y="5505239"/>
            <a:ext cx="211560" cy="211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869625" y="5569260"/>
            <a:ext cx="86784" cy="8678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948834" y="1561304"/>
            <a:ext cx="0" cy="602417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2588794" y="8565685"/>
            <a:ext cx="3575416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948834" y="7585483"/>
            <a:ext cx="0" cy="98729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 flipV="1">
            <a:off x="8374040" y="4597154"/>
            <a:ext cx="0" cy="15121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7297713" y="4597152"/>
            <a:ext cx="10906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913765" y="7585484"/>
            <a:ext cx="1422268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027484" y="8430824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6027484" y="7448092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83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/>
          <p:nvPr/>
        </p:nvCxnSpPr>
        <p:spPr>
          <a:xfrm>
            <a:off x="5699956" y="4037135"/>
            <a:ext cx="0" cy="3831336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699956" y="4037136"/>
            <a:ext cx="0" cy="369236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3600000">
            <a:off x="4430343" y="3299289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7200000">
            <a:off x="3297323" y="4030592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-3600000">
            <a:off x="6970943" y="3308901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99955" y="4032383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3600000">
            <a:off x="5171969" y="3728344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-3600000">
            <a:off x="6225486" y="3728345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6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54282" y="5137212"/>
            <a:ext cx="0" cy="20937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3600000">
            <a:off x="1721662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-3600000"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Hexagon 5"/>
          <p:cNvSpPr/>
          <p:nvPr/>
        </p:nvSpPr>
        <p:spPr>
          <a:xfrm>
            <a:off x="2104240" y="3191272"/>
            <a:ext cx="6550042" cy="5646588"/>
          </a:xfrm>
          <a:prstGeom prst="hexagon">
            <a:avLst>
              <a:gd name="adj" fmla="val 29370"/>
              <a:gd name="v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/>
          <p:cNvSpPr/>
          <p:nvPr/>
        </p:nvSpPr>
        <p:spPr>
          <a:xfrm>
            <a:off x="4164640" y="4801670"/>
            <a:ext cx="2429242" cy="24292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2555966" y="3192996"/>
            <a:ext cx="5646590" cy="564659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/>
          <p:cNvGrpSpPr/>
          <p:nvPr/>
        </p:nvGrpSpPr>
        <p:grpSpPr>
          <a:xfrm>
            <a:off x="6809655" y="3011042"/>
            <a:ext cx="374500" cy="374500"/>
            <a:chOff x="7537600" y="1339510"/>
            <a:chExt cx="610628" cy="610628"/>
          </a:xfrm>
        </p:grpSpPr>
        <p:sp>
          <p:nvSpPr>
            <p:cNvPr id="8" name="Oval 7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41080" y="5829041"/>
            <a:ext cx="374500" cy="374500"/>
            <a:chOff x="7537600" y="1339510"/>
            <a:chExt cx="610628" cy="610628"/>
          </a:xfrm>
        </p:grpSpPr>
        <p:sp>
          <p:nvSpPr>
            <p:cNvPr id="12" name="Oval 11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09655" y="8643450"/>
            <a:ext cx="374500" cy="374500"/>
            <a:chOff x="7537600" y="1339510"/>
            <a:chExt cx="610628" cy="610628"/>
          </a:xfrm>
        </p:grpSpPr>
        <p:sp>
          <p:nvSpPr>
            <p:cNvPr id="15" name="Oval 14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8654282" y="4629708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7200000" flipV="1">
            <a:off x="4349951" y="8479420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-7200000" flipV="1">
            <a:off x="3172133" y="2848372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79261" y="6016290"/>
            <a:ext cx="210312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379261" y="3913170"/>
            <a:ext cx="0" cy="2103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5379261" y="6631239"/>
            <a:ext cx="3275021" cy="0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379261" y="5137212"/>
            <a:ext cx="0" cy="2196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77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1" y="1512589"/>
            <a:ext cx="9721078" cy="70332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300356" y="1788840"/>
            <a:ext cx="360040" cy="20162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500156" y="2796952"/>
            <a:ext cx="180020" cy="1764196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423592" y="4813176"/>
            <a:ext cx="72008" cy="1548172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7548" y="1512589"/>
            <a:ext cx="405048" cy="1116124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0036" y="2250277"/>
            <a:ext cx="2668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Adjustment Gear</a:t>
            </a:r>
            <a:endParaRPr lang="en-CA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409663" y="1327923"/>
            <a:ext cx="1902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Board</a:t>
            </a:r>
            <a:endParaRPr lang="en-CA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2814" y="7762524"/>
            <a:ext cx="273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Photodiode</a:t>
            </a:r>
            <a:endParaRPr lang="en-CA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680176" y="5785129"/>
            <a:ext cx="1374888" cy="19084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593443" y="7801508"/>
            <a:ext cx="2172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Onboard ADC</a:t>
            </a:r>
            <a:endParaRPr lang="en-CA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0020436" y="4921188"/>
            <a:ext cx="396044" cy="28803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460" y="98936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Interconnect Flex</a:t>
            </a:r>
            <a:endParaRPr lang="en-CA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435885" y="6361348"/>
            <a:ext cx="197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Infrared LED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114668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966912"/>
            <a:ext cx="39909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0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87688" y="4165104"/>
            <a:ext cx="6593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Model-based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139898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396025"/>
            <a:ext cx="12198096" cy="2436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" t="5757" r="3346" b="2729"/>
          <a:stretch/>
        </p:blipFill>
        <p:spPr>
          <a:xfrm>
            <a:off x="0" y="3188551"/>
            <a:ext cx="12191999" cy="61736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35660" y="3271599"/>
            <a:ext cx="540060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9117188" y="5220172"/>
            <a:ext cx="612068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8760296" y="3271597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603426" y="5220172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/>
          <p:cNvCxnSpPr>
            <a:stCxn id="7" idx="1"/>
            <a:endCxn id="8" idx="3"/>
          </p:cNvCxnSpPr>
          <p:nvPr/>
        </p:nvCxnSpPr>
        <p:spPr>
          <a:xfrm flipH="1">
            <a:off x="3215494" y="3843097"/>
            <a:ext cx="5544802" cy="194857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" idx="3"/>
            <a:endCxn id="6" idx="1"/>
          </p:cNvCxnSpPr>
          <p:nvPr/>
        </p:nvCxnSpPr>
        <p:spPr>
          <a:xfrm>
            <a:off x="3575720" y="3843099"/>
            <a:ext cx="5541468" cy="1948573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1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t="8083" r="3882" b="6860"/>
          <a:stretch/>
        </p:blipFill>
        <p:spPr>
          <a:xfrm>
            <a:off x="191344" y="3740624"/>
            <a:ext cx="11593288" cy="22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3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5620" y="4201108"/>
            <a:ext cx="72859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Neural Network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38610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5591" r="4093" b="2148"/>
          <a:stretch/>
        </p:blipFill>
        <p:spPr>
          <a:xfrm>
            <a:off x="-6096" y="3763707"/>
            <a:ext cx="12198096" cy="627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1368133"/>
            <a:ext cx="12198096" cy="24369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6548"/>
            <a:ext cx="7096125" cy="1457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09214" y="452044"/>
            <a:ext cx="3382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Elapsed time is 0.001796 seconds.</a:t>
            </a:r>
          </a:p>
          <a:p>
            <a:r>
              <a:rPr lang="en-CA" dirty="0" smtClean="0"/>
              <a:t>45 minutes training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19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Oval 59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Connector 91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Arc 101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Arc 1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Oval 124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Connector 148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Arc 150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Calculation of the required stiffness: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102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7658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987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b="0" dirty="0" smtClean="0"/>
                  <a:t>Calculation of the required length of the spring steel arms:</a:t>
                </a:r>
              </a:p>
              <a:p>
                <a:r>
                  <a:rPr lang="en-US" dirty="0"/>
                  <a:t>E</a:t>
                </a:r>
                <a:r>
                  <a:rPr lang="en-US" dirty="0" smtClean="0"/>
                  <a:t> for 1095 spring steel = 207 </a:t>
                </a:r>
                <a:r>
                  <a:rPr lang="en-US" dirty="0" err="1" smtClean="0"/>
                  <a:t>Gpa</a:t>
                </a:r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0668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047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207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047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987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blipFill>
                <a:blip r:embed="rId2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3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9747" r="4315" b="6580"/>
          <a:stretch/>
        </p:blipFill>
        <p:spPr>
          <a:xfrm>
            <a:off x="5269" y="6541368"/>
            <a:ext cx="12198096" cy="2365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1" y="1285886"/>
            <a:ext cx="5399587" cy="40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4" y="1284784"/>
            <a:ext cx="5401056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5827" r="4062" b="2871"/>
          <a:stretch/>
        </p:blipFill>
        <p:spPr>
          <a:xfrm>
            <a:off x="18409" y="3842063"/>
            <a:ext cx="12198096" cy="6216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18409" y="1441136"/>
            <a:ext cx="12198096" cy="24369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8" y="83547"/>
            <a:ext cx="5166879" cy="1457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09214" y="452044"/>
            <a:ext cx="3382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Elapsed time is 0.001754 seconds</a:t>
            </a:r>
            <a:r>
              <a:rPr lang="en-CA" dirty="0" smtClean="0"/>
              <a:t>.</a:t>
            </a:r>
          </a:p>
          <a:p>
            <a:r>
              <a:rPr lang="en-CA" dirty="0" smtClean="0"/>
              <a:t>45 minutes training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67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10656" r="4581" b="5629"/>
          <a:stretch/>
        </p:blipFill>
        <p:spPr>
          <a:xfrm>
            <a:off x="0" y="6397352"/>
            <a:ext cx="12183754" cy="2376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1" y="1285886"/>
            <a:ext cx="5399586" cy="40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4" y="1284784"/>
            <a:ext cx="5401056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5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22758" r="7406" b="5517"/>
          <a:stretch/>
        </p:blipFill>
        <p:spPr>
          <a:xfrm>
            <a:off x="2891644" y="1752836"/>
            <a:ext cx="604590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" b="1590"/>
          <a:stretch/>
        </p:blipFill>
        <p:spPr>
          <a:xfrm>
            <a:off x="3251684" y="1536812"/>
            <a:ext cx="5804704" cy="63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3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" t="5517" r="5854" b="2758"/>
          <a:stretch/>
        </p:blipFill>
        <p:spPr>
          <a:xfrm>
            <a:off x="2855640" y="1068760"/>
            <a:ext cx="6768752" cy="75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1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552450"/>
            <a:ext cx="8143875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11388"/>
          <a:stretch/>
        </p:blipFill>
        <p:spPr>
          <a:xfrm>
            <a:off x="4589401" y="168659"/>
            <a:ext cx="1962150" cy="95375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04" y="311200"/>
            <a:ext cx="3960440" cy="456050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45" y="3625044"/>
            <a:ext cx="2433766" cy="583264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137198" y="5075136"/>
            <a:ext cx="40684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 smtClean="0">
                <a:solidFill>
                  <a:schemeClr val="accent5">
                    <a:lumMod val="75000"/>
                  </a:schemeClr>
                </a:solidFill>
              </a:rPr>
              <a:t>6-Axis Optical Force Sensor</a:t>
            </a:r>
          </a:p>
          <a:p>
            <a:pPr algn="ctr"/>
            <a:r>
              <a:rPr lang="en-CA" sz="2600" dirty="0" smtClean="0">
                <a:solidFill>
                  <a:schemeClr val="accent5">
                    <a:lumMod val="75000"/>
                  </a:schemeClr>
                </a:solidFill>
              </a:rPr>
              <a:t>Mounted onto the proximal shaft of the instrument</a:t>
            </a:r>
            <a:endParaRPr lang="en-CA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9532" y="2508920"/>
            <a:ext cx="2531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 smtClean="0">
                <a:solidFill>
                  <a:schemeClr val="accent5">
                    <a:lumMod val="75000"/>
                  </a:schemeClr>
                </a:solidFill>
              </a:rPr>
              <a:t>Compliant Trocar with an overcoat</a:t>
            </a:r>
            <a:endParaRPr lang="en-CA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9856" y="4324588"/>
            <a:ext cx="828092" cy="1027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799856" y="5867352"/>
            <a:ext cx="1044116" cy="2402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/>
          <p:cNvCxnSpPr>
            <a:stCxn id="7" idx="3"/>
          </p:cNvCxnSpPr>
          <p:nvPr/>
        </p:nvCxnSpPr>
        <p:spPr>
          <a:xfrm flipV="1">
            <a:off x="5627948" y="4561148"/>
            <a:ext cx="591631" cy="2774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8" idx="1"/>
          </p:cNvCxnSpPr>
          <p:nvPr/>
        </p:nvCxnSpPr>
        <p:spPr>
          <a:xfrm>
            <a:off x="4378947" y="6818040"/>
            <a:ext cx="420909" cy="250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071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r="8398" b="4163"/>
          <a:stretch/>
        </p:blipFill>
        <p:spPr>
          <a:xfrm>
            <a:off x="5457281" y="1284784"/>
            <a:ext cx="4357205" cy="49685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13714" b="1655"/>
          <a:stretch/>
        </p:blipFill>
        <p:spPr>
          <a:xfrm>
            <a:off x="3016489" y="168660"/>
            <a:ext cx="2228850" cy="9109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967" y="1284784"/>
            <a:ext cx="2433766" cy="583264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601657" y="6473533"/>
            <a:ext cx="40684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 smtClean="0">
                <a:solidFill>
                  <a:schemeClr val="accent5">
                    <a:lumMod val="50000"/>
                  </a:schemeClr>
                </a:solidFill>
              </a:rPr>
              <a:t>6-Axis Optical Force Sensor</a:t>
            </a:r>
          </a:p>
          <a:p>
            <a:pPr algn="ctr"/>
            <a:r>
              <a:rPr lang="en-CA" sz="2600" dirty="0" smtClean="0">
                <a:solidFill>
                  <a:schemeClr val="accent5">
                    <a:lumMod val="50000"/>
                  </a:schemeClr>
                </a:solidFill>
              </a:rPr>
              <a:t>Mounted onto the proximal shaft of the instrument</a:t>
            </a:r>
            <a:endParaRPr lang="en-CA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67967" y="7427195"/>
            <a:ext cx="31909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 smtClean="0">
                <a:solidFill>
                  <a:schemeClr val="accent5">
                    <a:lumMod val="50000"/>
                  </a:schemeClr>
                </a:solidFill>
              </a:rPr>
              <a:t>Compliant Cannula with an outer tube overcoat</a:t>
            </a:r>
            <a:endParaRPr lang="en-CA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06887" y="2084914"/>
            <a:ext cx="998468" cy="1281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306887" y="5367956"/>
            <a:ext cx="1146756" cy="3225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/>
          <p:cNvCxnSpPr>
            <a:stCxn id="7" idx="3"/>
          </p:cNvCxnSpPr>
          <p:nvPr/>
        </p:nvCxnSpPr>
        <p:spPr>
          <a:xfrm>
            <a:off x="4305355" y="2725819"/>
            <a:ext cx="1151926" cy="3591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365236" y="5676581"/>
            <a:ext cx="941651" cy="727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186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/>
          <a:srcRect t="7022"/>
          <a:stretch/>
        </p:blipFill>
        <p:spPr>
          <a:xfrm>
            <a:off x="7788188" y="6744918"/>
            <a:ext cx="3068020" cy="336084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4853"/>
          <a:stretch/>
        </p:blipFill>
        <p:spPr>
          <a:xfrm>
            <a:off x="11604612" y="744724"/>
            <a:ext cx="2638548" cy="336084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1442" b="1656"/>
          <a:stretch/>
        </p:blipFill>
        <p:spPr>
          <a:xfrm>
            <a:off x="2425617" y="116290"/>
            <a:ext cx="2228850" cy="1042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07" y="4713442"/>
            <a:ext cx="2433766" cy="583264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702116" y="3365285"/>
            <a:ext cx="998468" cy="128180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702116" y="6767185"/>
            <a:ext cx="1146756" cy="297854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/>
          <p:cNvCxnSpPr>
            <a:stCxn id="7" idx="3"/>
          </p:cNvCxnSpPr>
          <p:nvPr/>
        </p:nvCxnSpPr>
        <p:spPr>
          <a:xfrm flipV="1">
            <a:off x="3700584" y="3365286"/>
            <a:ext cx="1796222" cy="64090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806" y="116290"/>
            <a:ext cx="3600400" cy="389817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417484" y="9367299"/>
            <a:ext cx="1616154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solidFill>
                  <a:schemeClr val="accent5">
                    <a:lumMod val="50000"/>
                  </a:schemeClr>
                </a:solidFill>
                <a:latin typeface="arial (Body)"/>
                <a:cs typeface="Arial" panose="020B0604020202020204" pitchFamily="34" charset="0"/>
              </a:rPr>
              <a:t>Outer Tube</a:t>
            </a:r>
            <a:endParaRPr lang="en-CA" sz="2000" dirty="0">
              <a:solidFill>
                <a:schemeClr val="accent5">
                  <a:lumMod val="50000"/>
                </a:schemeClr>
              </a:solidFill>
              <a:latin typeface="arial (Body)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67258" y="6913671"/>
            <a:ext cx="166743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solidFill>
                  <a:schemeClr val="accent5">
                    <a:lumMod val="50000"/>
                  </a:schemeClr>
                </a:solidFill>
                <a:latin typeface="arial (Body)"/>
                <a:cs typeface="Arial" panose="020B0604020202020204" pitchFamily="34" charset="0"/>
              </a:rPr>
              <a:t>Leaf Spring</a:t>
            </a:r>
            <a:endParaRPr lang="en-CA" sz="2000" dirty="0">
              <a:solidFill>
                <a:schemeClr val="accent5">
                  <a:lumMod val="50000"/>
                </a:schemeClr>
              </a:solidFill>
              <a:latin typeface="arial (Body)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088514" y="7303285"/>
            <a:ext cx="178744" cy="232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1"/>
          </p:cNvCxnSpPr>
          <p:nvPr/>
        </p:nvCxnSpPr>
        <p:spPr>
          <a:xfrm flipH="1" flipV="1">
            <a:off x="5884090" y="9479657"/>
            <a:ext cx="533394" cy="87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3"/>
          </p:cNvCxnSpPr>
          <p:nvPr/>
        </p:nvCxnSpPr>
        <p:spPr>
          <a:xfrm>
            <a:off x="8033638" y="9567354"/>
            <a:ext cx="533394" cy="69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17484" y="8530962"/>
            <a:ext cx="149218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solidFill>
                  <a:schemeClr val="accent5">
                    <a:lumMod val="50000"/>
                  </a:schemeClr>
                </a:solidFill>
                <a:latin typeface="arial (Body)"/>
                <a:cs typeface="Arial" panose="020B0604020202020204" pitchFamily="34" charset="0"/>
              </a:rPr>
              <a:t>Inner Tube</a:t>
            </a:r>
            <a:endParaRPr lang="en-CA" sz="2000" dirty="0">
              <a:solidFill>
                <a:schemeClr val="accent5">
                  <a:lumMod val="50000"/>
                </a:schemeClr>
              </a:solidFill>
              <a:latin typeface="arial (Body)"/>
              <a:cs typeface="Arial" panose="020B0604020202020204" pitchFamily="34" charset="0"/>
            </a:endParaRPr>
          </a:p>
        </p:txBody>
      </p:sp>
      <p:cxnSp>
        <p:nvCxnSpPr>
          <p:cNvPr id="28" name="Straight Connector 27"/>
          <p:cNvCxnSpPr>
            <a:stCxn id="27" idx="3"/>
          </p:cNvCxnSpPr>
          <p:nvPr/>
        </p:nvCxnSpPr>
        <p:spPr>
          <a:xfrm>
            <a:off x="7909666" y="8731017"/>
            <a:ext cx="941584" cy="3213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4" idx="1"/>
          </p:cNvCxnSpPr>
          <p:nvPr/>
        </p:nvCxnSpPr>
        <p:spPr>
          <a:xfrm>
            <a:off x="3863025" y="7575911"/>
            <a:ext cx="804182" cy="538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253" y="4668134"/>
            <a:ext cx="3021906" cy="167690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7586253" y="5860942"/>
            <a:ext cx="788314" cy="1052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685620" y="7313781"/>
            <a:ext cx="410597" cy="4064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2806" y="5860942"/>
            <a:ext cx="3050354" cy="33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5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5" name="Group 114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Rectangle 11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Rectangle 232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Rectangle 240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242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7" name="Straight Arrow Connector 246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8" name="TextBox 2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Oval 248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8" name="TextBox 2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9" name="Straight Connector 278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0" name="TextBox 2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1" name="Straight Connector 280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3" name="TextBox 2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4" name="Straight Arrow Connector 283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6" name="Straight Arrow Connector 285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Connector 287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0" name="TextBox 2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1" name="Arc 290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4" name="Straight Arrow Connector 293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5" name="Arc 294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7" name="TextBox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8" name="Straight Connector 297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9" name="TextBox 2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0" name="Rectangle 299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Oval 306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Arrow Connector 307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" name="TextBox 329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0" name="TextBox 3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1" name="Straight Connector 330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2" name="TextBox 3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Arc 332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4" name="Straight Arrow Connector 333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/>
              <p:cNvSpPr txBox="1"/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5" name="TextBox 3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/>
              <p:cNvSpPr txBox="1"/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36" name="TextBox 3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881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" r="11337"/>
          <a:stretch/>
        </p:blipFill>
        <p:spPr>
          <a:xfrm>
            <a:off x="4400190" y="516310"/>
            <a:ext cx="2808312" cy="9145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54667" r="12857"/>
          <a:stretch/>
        </p:blipFill>
        <p:spPr>
          <a:xfrm>
            <a:off x="7392144" y="516310"/>
            <a:ext cx="3960440" cy="3497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96" y="4345124"/>
            <a:ext cx="3195136" cy="5446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9" y="1464804"/>
            <a:ext cx="3800130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11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8" y="1572816"/>
            <a:ext cx="4868002" cy="57348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t="61750" r="29413" b="2267"/>
          <a:stretch/>
        </p:blipFill>
        <p:spPr>
          <a:xfrm>
            <a:off x="7140116" y="1464994"/>
            <a:ext cx="4968552" cy="58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15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36" y="492696"/>
            <a:ext cx="13412362" cy="85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3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852736"/>
            <a:ext cx="4795572" cy="7879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02"/>
          <a:stretch/>
        </p:blipFill>
        <p:spPr>
          <a:xfrm>
            <a:off x="5843972" y="852736"/>
            <a:ext cx="6407103" cy="7879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689549" y="1356792"/>
            <a:ext cx="183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arial (Body)"/>
              </a:rPr>
              <a:t>Power/Com Board</a:t>
            </a:r>
            <a:endParaRPr lang="en-CA" sz="2400" dirty="0">
              <a:latin typeface="arial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89549" y="5065204"/>
            <a:ext cx="1921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arial (Body)"/>
              </a:rPr>
              <a:t>Sensing </a:t>
            </a:r>
            <a:r>
              <a:rPr lang="en-CA" sz="2400" dirty="0" smtClean="0">
                <a:latin typeface="arial (Body)"/>
              </a:rPr>
              <a:t>units</a:t>
            </a:r>
            <a:endParaRPr lang="en-CA" sz="2400" dirty="0">
              <a:latin typeface="arial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689549" y="6270780"/>
            <a:ext cx="2011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arial (Body)"/>
              </a:rPr>
              <a:t>Light Modulators</a:t>
            </a:r>
            <a:endParaRPr lang="en-CA" sz="2400" dirty="0">
              <a:latin typeface="arial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89549" y="3483187"/>
            <a:ext cx="1778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002060"/>
                </a:solidFill>
                <a:latin typeface="arial (Body)"/>
              </a:rPr>
              <a:t>Active </a:t>
            </a:r>
            <a:br>
              <a:rPr lang="en-CA" sz="2400" dirty="0" smtClean="0">
                <a:solidFill>
                  <a:srgbClr val="002060"/>
                </a:solidFill>
                <a:latin typeface="arial (Body)"/>
              </a:rPr>
            </a:br>
            <a:r>
              <a:rPr lang="en-CA" sz="2400" dirty="0" smtClean="0">
                <a:solidFill>
                  <a:srgbClr val="002060"/>
                </a:solidFill>
                <a:latin typeface="arial (Body)"/>
              </a:rPr>
              <a:t>Component</a:t>
            </a:r>
            <a:endParaRPr lang="en-CA" sz="2400" dirty="0">
              <a:solidFill>
                <a:srgbClr val="002060"/>
              </a:solidFill>
              <a:latin typeface="arial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89549" y="7189440"/>
            <a:ext cx="1960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2060"/>
                </a:solidFill>
                <a:latin typeface="arial (Body)"/>
              </a:rPr>
              <a:t>Passive</a:t>
            </a:r>
            <a:br>
              <a:rPr lang="en-CA" sz="2400" dirty="0" smtClean="0">
                <a:solidFill>
                  <a:srgbClr val="002060"/>
                </a:solidFill>
                <a:latin typeface="arial (Body)"/>
              </a:rPr>
            </a:br>
            <a:r>
              <a:rPr lang="en-CA" sz="2400" dirty="0" smtClean="0">
                <a:solidFill>
                  <a:srgbClr val="002060"/>
                </a:solidFill>
                <a:latin typeface="arial (Body)"/>
              </a:rPr>
              <a:t>Component</a:t>
            </a:r>
            <a:endParaRPr lang="en-CA" sz="2400" dirty="0">
              <a:solidFill>
                <a:srgbClr val="002060"/>
              </a:solidFill>
              <a:latin typeface="arial (Body)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27679" y="1932856"/>
            <a:ext cx="1260140" cy="6840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67408" y="5166929"/>
            <a:ext cx="544347" cy="14216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67408" y="5396754"/>
            <a:ext cx="1332148" cy="1406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058850" y="6408529"/>
            <a:ext cx="874009" cy="22814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58850" y="6560972"/>
            <a:ext cx="1621057" cy="1987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484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132" y="6217332"/>
            <a:ext cx="7191375" cy="503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438"/>
          <a:stretch/>
        </p:blipFill>
        <p:spPr>
          <a:xfrm>
            <a:off x="2675259" y="-587424"/>
            <a:ext cx="7162800" cy="74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44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59" y="178012"/>
            <a:ext cx="1817690" cy="986509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161751" y="2197410"/>
            <a:ext cx="0" cy="900274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65607" y="2197410"/>
            <a:ext cx="0" cy="733229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513679" y="2197410"/>
            <a:ext cx="0" cy="535207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ircuit, Symbol, Electronics - Circuit Symbol For A Spring, HD Png Download  - kind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35" y="7249280"/>
            <a:ext cx="1072144" cy="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5182011" y="7249280"/>
            <a:ext cx="189695" cy="60040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12700" cmpd="dbl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/>
          <p:cNvCxnSpPr/>
          <p:nvPr/>
        </p:nvCxnSpPr>
        <p:spPr>
          <a:xfrm>
            <a:off x="5182011" y="7249280"/>
            <a:ext cx="0" cy="6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4350474" y="6818707"/>
                <a:ext cx="70141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474" y="6818707"/>
                <a:ext cx="701410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2981732" y="3087924"/>
            <a:ext cx="577789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rot="5400000">
            <a:off x="2529095" y="5616333"/>
            <a:ext cx="7454926" cy="3718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6135847" y="1441190"/>
            <a:ext cx="241423" cy="127101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6306662" y="1568780"/>
            <a:ext cx="0" cy="1271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1409227" y="2204288"/>
            <a:ext cx="553294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2357699" y="7549480"/>
            <a:ext cx="718916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6256558" y="2204288"/>
            <a:ext cx="0" cy="1115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10800000" flipH="1" flipV="1">
            <a:off x="6299770" y="2204289"/>
            <a:ext cx="1115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 rot="5400000">
            <a:off x="6068837" y="2016567"/>
            <a:ext cx="375443" cy="3754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 rot="5400000">
            <a:off x="6123818" y="2071548"/>
            <a:ext cx="265480" cy="2654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 flipH="1">
            <a:off x="6123818" y="2071548"/>
            <a:ext cx="265480" cy="2654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>
          <a:xfrm rot="5400000" flipV="1">
            <a:off x="8220236" y="9041041"/>
            <a:ext cx="1141913" cy="1141913"/>
          </a:xfrm>
          <a:prstGeom prst="arc">
            <a:avLst>
              <a:gd name="adj1" fmla="val 16666355"/>
              <a:gd name="adj2" fmla="val 4694145"/>
            </a:avLst>
          </a:prstGeom>
          <a:ln w="38100"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5400000">
            <a:off x="5575183" y="6127787"/>
            <a:ext cx="6432018" cy="3718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 rot="5400000">
            <a:off x="8708896" y="7467184"/>
            <a:ext cx="164592" cy="164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/>
          <p:cNvCxnSpPr/>
          <p:nvPr/>
        </p:nvCxnSpPr>
        <p:spPr>
          <a:xfrm rot="5400000">
            <a:off x="6906931" y="6966869"/>
            <a:ext cx="0" cy="1165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/>
              <p:cNvSpPr txBox="1"/>
              <p:nvPr/>
            </p:nvSpPr>
            <p:spPr>
              <a:xfrm>
                <a:off x="7378064" y="1896512"/>
                <a:ext cx="533544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62" name="Text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064" y="1896512"/>
                <a:ext cx="533544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/>
              <p:cNvSpPr txBox="1"/>
              <p:nvPr/>
            </p:nvSpPr>
            <p:spPr>
              <a:xfrm>
                <a:off x="5992512" y="1399474"/>
                <a:ext cx="528093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512" y="1399474"/>
                <a:ext cx="52809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Arc 164"/>
          <p:cNvSpPr/>
          <p:nvPr/>
        </p:nvSpPr>
        <p:spPr>
          <a:xfrm rot="16200000">
            <a:off x="8220236" y="2447127"/>
            <a:ext cx="1141913" cy="1141913"/>
          </a:xfrm>
          <a:prstGeom prst="arc">
            <a:avLst>
              <a:gd name="adj1" fmla="val 16666355"/>
              <a:gd name="adj2" fmla="val 4694145"/>
            </a:avLst>
          </a:prstGeom>
          <a:ln w="38100"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 rot="5400000">
            <a:off x="9455904" y="6966869"/>
            <a:ext cx="0" cy="1165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H="1">
            <a:off x="9048085" y="3100450"/>
            <a:ext cx="9396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066728" y="7467184"/>
            <a:ext cx="164592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4066728" y="3005628"/>
            <a:ext cx="164592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/>
              <p:cNvSpPr txBox="1"/>
              <p:nvPr/>
            </p:nvSpPr>
            <p:spPr>
              <a:xfrm>
                <a:off x="3653763" y="3038818"/>
                <a:ext cx="496674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8" name="TextBox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63" y="3038818"/>
                <a:ext cx="496674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/>
              <p:cNvSpPr txBox="1"/>
              <p:nvPr/>
            </p:nvSpPr>
            <p:spPr>
              <a:xfrm>
                <a:off x="3670690" y="7442160"/>
                <a:ext cx="493340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690" y="7442160"/>
                <a:ext cx="493340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/>
              <p:cNvSpPr txBox="1"/>
              <p:nvPr/>
            </p:nvSpPr>
            <p:spPr>
              <a:xfrm>
                <a:off x="3694130" y="8871924"/>
                <a:ext cx="464614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130" y="8871924"/>
                <a:ext cx="464614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/>
              <p:cNvSpPr txBox="1"/>
              <p:nvPr/>
            </p:nvSpPr>
            <p:spPr>
              <a:xfrm>
                <a:off x="8360145" y="10139538"/>
                <a:ext cx="862095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145" y="10139538"/>
                <a:ext cx="862095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/>
              <p:cNvSpPr txBox="1"/>
              <p:nvPr/>
            </p:nvSpPr>
            <p:spPr>
              <a:xfrm>
                <a:off x="7610611" y="8812108"/>
                <a:ext cx="665567" cy="65684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611" y="8812108"/>
                <a:ext cx="665567" cy="6568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/>
              <p:cNvSpPr txBox="1"/>
              <p:nvPr/>
            </p:nvSpPr>
            <p:spPr>
              <a:xfrm>
                <a:off x="9364324" y="6860550"/>
                <a:ext cx="616258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24" y="6860550"/>
                <a:ext cx="616258" cy="61555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/>
              <p:cNvSpPr txBox="1"/>
              <p:nvPr/>
            </p:nvSpPr>
            <p:spPr>
              <a:xfrm>
                <a:off x="6487250" y="6875218"/>
                <a:ext cx="2002663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76" name="TextBox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50" y="6875218"/>
                <a:ext cx="2002663" cy="61555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Oval 142"/>
          <p:cNvSpPr/>
          <p:nvPr/>
        </p:nvSpPr>
        <p:spPr>
          <a:xfrm rot="5400000">
            <a:off x="6174262" y="7467184"/>
            <a:ext cx="164592" cy="164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/>
              <p:cNvSpPr txBox="1"/>
              <p:nvPr/>
            </p:nvSpPr>
            <p:spPr>
              <a:xfrm>
                <a:off x="6006618" y="3157903"/>
                <a:ext cx="499880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618" y="3157903"/>
                <a:ext cx="499880" cy="61555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/>
              <p:cNvSpPr txBox="1"/>
              <p:nvPr/>
            </p:nvSpPr>
            <p:spPr>
              <a:xfrm>
                <a:off x="8259957" y="1798707"/>
                <a:ext cx="1022395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78" name="TextBox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957" y="1798707"/>
                <a:ext cx="1022395" cy="61555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/>
              <p:cNvSpPr txBox="1"/>
              <p:nvPr/>
            </p:nvSpPr>
            <p:spPr>
              <a:xfrm>
                <a:off x="9921958" y="2772027"/>
                <a:ext cx="825867" cy="65684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958" y="2772027"/>
                <a:ext cx="825867" cy="65684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Straight Connector 179"/>
          <p:cNvCxnSpPr/>
          <p:nvPr/>
        </p:nvCxnSpPr>
        <p:spPr>
          <a:xfrm flipH="1">
            <a:off x="1409227" y="9529702"/>
            <a:ext cx="739220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7599045" y="9529702"/>
            <a:ext cx="9396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4066728" y="9441310"/>
            <a:ext cx="164592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TextBox 182"/>
              <p:cNvSpPr txBox="1"/>
              <p:nvPr/>
            </p:nvSpPr>
            <p:spPr>
              <a:xfrm>
                <a:off x="2552995" y="2279502"/>
                <a:ext cx="608756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83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995" y="2279502"/>
                <a:ext cx="608756" cy="61555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TextBox 183"/>
              <p:cNvSpPr txBox="1"/>
              <p:nvPr/>
            </p:nvSpPr>
            <p:spPr>
              <a:xfrm>
                <a:off x="1914861" y="4505400"/>
                <a:ext cx="598818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84" name="TextBox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861" y="4505400"/>
                <a:ext cx="598818" cy="61555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Box 184"/>
              <p:cNvSpPr txBox="1"/>
              <p:nvPr/>
            </p:nvSpPr>
            <p:spPr>
              <a:xfrm>
                <a:off x="1379476" y="5495510"/>
                <a:ext cx="434157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sz="3400" dirty="0"/>
              </a:p>
            </p:txBody>
          </p:sp>
        </mc:Choice>
        <mc:Fallback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476" y="5495510"/>
                <a:ext cx="434157" cy="61555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Oval 185"/>
          <p:cNvSpPr/>
          <p:nvPr/>
        </p:nvSpPr>
        <p:spPr>
          <a:xfrm>
            <a:off x="4066728" y="2121992"/>
            <a:ext cx="164592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/>
              <p:cNvSpPr txBox="1"/>
              <p:nvPr/>
            </p:nvSpPr>
            <p:spPr>
              <a:xfrm>
                <a:off x="3885202" y="1383333"/>
                <a:ext cx="527645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02" y="1383333"/>
                <a:ext cx="527645" cy="6155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166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4" r="3268"/>
          <a:stretch/>
        </p:blipFill>
        <p:spPr>
          <a:xfrm>
            <a:off x="512819" y="816732"/>
            <a:ext cx="3717518" cy="8884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6183" y="7478299"/>
            <a:ext cx="2434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schemeClr val="accent5">
                    <a:lumMod val="50000"/>
                  </a:schemeClr>
                </a:solidFill>
              </a:rPr>
              <a:t>Outer Tube - Overcoat</a:t>
            </a:r>
            <a:endParaRPr lang="en-CA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3912" y="5313761"/>
            <a:ext cx="1968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schemeClr val="accent5">
                    <a:lumMod val="50000"/>
                  </a:schemeClr>
                </a:solidFill>
              </a:rPr>
              <a:t>Inner Tube</a:t>
            </a:r>
            <a:endParaRPr lang="en-CA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51734" y="5812244"/>
            <a:ext cx="414449" cy="293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11341" y="7212056"/>
            <a:ext cx="451898" cy="376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928060" y="4194416"/>
            <a:ext cx="719668" cy="5849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4853"/>
          <a:stretch/>
        </p:blipFill>
        <p:spPr>
          <a:xfrm>
            <a:off x="5605118" y="2211767"/>
            <a:ext cx="4307306" cy="548642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710591" y="5812244"/>
            <a:ext cx="2417756" cy="10824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198731" y="7081428"/>
            <a:ext cx="1584970" cy="4162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86400" y="3683366"/>
            <a:ext cx="1968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schemeClr val="accent5">
                    <a:lumMod val="50000"/>
                  </a:schemeClr>
                </a:solidFill>
              </a:rPr>
              <a:t>Leaf Spring</a:t>
            </a:r>
            <a:endParaRPr lang="en-CA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6" name="Straight Connector 25"/>
          <p:cNvCxnSpPr>
            <a:endCxn id="5" idx="3"/>
          </p:cNvCxnSpPr>
          <p:nvPr/>
        </p:nvCxnSpPr>
        <p:spPr>
          <a:xfrm flipH="1">
            <a:off x="5454529" y="3780660"/>
            <a:ext cx="734830" cy="1643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342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5173216"/>
            <a:ext cx="4076809" cy="330098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958" y="1381891"/>
            <a:ext cx="7335781" cy="235000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365874" y="3245954"/>
            <a:ext cx="0" cy="1125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rot="4342715">
            <a:off x="7293865" y="4246741"/>
            <a:ext cx="144016" cy="396044"/>
            <a:chOff x="8580276" y="4165104"/>
            <a:chExt cx="144016" cy="39604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580276" y="4165104"/>
              <a:ext cx="0" cy="3960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724292" y="4165104"/>
              <a:ext cx="0" cy="3960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>
            <a:off x="7365874" y="4518155"/>
            <a:ext cx="0" cy="36963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26034" y="3245954"/>
            <a:ext cx="0" cy="1125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 rot="4342715">
            <a:off x="4354025" y="4246741"/>
            <a:ext cx="144016" cy="396044"/>
            <a:chOff x="8580276" y="4165104"/>
            <a:chExt cx="144016" cy="39604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8580276" y="4165104"/>
              <a:ext cx="0" cy="3960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724292" y="4165104"/>
              <a:ext cx="0" cy="3960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/>
          <p:nvPr/>
        </p:nvCxnSpPr>
        <p:spPr>
          <a:xfrm>
            <a:off x="4426034" y="4518155"/>
            <a:ext cx="0" cy="36963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Circuit, Symbol, Electronics - Circuit Symbol For A Spring, HD Png Download  - kind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2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40531" y="2225495"/>
            <a:ext cx="1072144" cy="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ircuit, Symbol, Electronics - Circuit Symbol For A Spring, HD Png Download  - kind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2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61468" y="2225495"/>
            <a:ext cx="1072144" cy="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ircuit, Symbol, Electronics - Circuit Symbol For A Spring, HD Png Download  - kind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2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82406" y="2225495"/>
            <a:ext cx="1072144" cy="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/>
        </p:nvCxnSpPr>
        <p:spPr>
          <a:xfrm>
            <a:off x="3908952" y="1989623"/>
            <a:ext cx="39776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 rot="5400000">
            <a:off x="7794307" y="2967541"/>
            <a:ext cx="164592" cy="164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30" name="Oval 29"/>
          <p:cNvSpPr/>
          <p:nvPr/>
        </p:nvSpPr>
        <p:spPr>
          <a:xfrm rot="5400000">
            <a:off x="5815244" y="2967541"/>
            <a:ext cx="164592" cy="164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31" name="Oval 30"/>
          <p:cNvSpPr/>
          <p:nvPr/>
        </p:nvSpPr>
        <p:spPr>
          <a:xfrm rot="5400000">
            <a:off x="3836182" y="2967541"/>
            <a:ext cx="164592" cy="164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cxnSp>
        <p:nvCxnSpPr>
          <p:cNvPr id="47" name="Straight Connector 46"/>
          <p:cNvCxnSpPr>
            <a:endCxn id="24" idx="3"/>
          </p:cNvCxnSpPr>
          <p:nvPr/>
        </p:nvCxnSpPr>
        <p:spPr>
          <a:xfrm>
            <a:off x="7876603" y="852736"/>
            <a:ext cx="0" cy="113688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906951" y="852736"/>
            <a:ext cx="0" cy="113688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918478" y="852736"/>
            <a:ext cx="0" cy="113688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906951" y="1140768"/>
            <a:ext cx="1979641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908952" y="1140768"/>
            <a:ext cx="1979641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426034" y="1989622"/>
            <a:ext cx="0" cy="816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362783" y="1989622"/>
            <a:ext cx="0" cy="816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2261366" y="8214506"/>
            <a:ext cx="355387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6034" y="8214506"/>
            <a:ext cx="293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423592" y="1989622"/>
            <a:ext cx="481286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963652" y="1989622"/>
            <a:ext cx="0" cy="6224884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2312428" y="4865439"/>
                <a:ext cx="61837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arial (Body)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arial (Body)"/>
                            </a:rPr>
                            <m:t>𝑙</m:t>
                          </m:r>
                        </m:e>
                        <m:sub>
                          <m:r>
                            <a:rPr lang="en-CA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28" y="4865439"/>
                <a:ext cx="618374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6225017" y="525214"/>
                <a:ext cx="158722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0" dirty="0" smtClean="0">
                    <a:solidFill>
                      <a:srgbClr val="FF0000"/>
                    </a:solidFill>
                    <a:latin typeface="arial (Body)"/>
                  </a:rPr>
                  <a:t>0.866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solidFill>
                          <a:srgbClr val="FF0000"/>
                        </a:solidFill>
                        <a:latin typeface="arial (Body)"/>
                      </a:rPr>
                      <m:t> </m:t>
                    </m:r>
                    <m:r>
                      <a:rPr lang="en-US" sz="3400" b="0" i="1" smtClean="0">
                        <a:solidFill>
                          <a:srgbClr val="FF0000"/>
                        </a:solidFill>
                        <a:latin typeface="arial (Body)"/>
                      </a:rPr>
                      <m:t>𝑟</m:t>
                    </m:r>
                  </m:oMath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017" y="525214"/>
                <a:ext cx="1587229" cy="615553"/>
              </a:xfrm>
              <a:prstGeom prst="rect">
                <a:avLst/>
              </a:prstGeom>
              <a:blipFill>
                <a:blip r:embed="rId7"/>
                <a:stretch>
                  <a:fillRect l="-10728" t="-13861" b="-34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4143974" y="525214"/>
                <a:ext cx="161287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0" dirty="0" smtClean="0">
                    <a:solidFill>
                      <a:srgbClr val="FF0000"/>
                    </a:solidFill>
                    <a:latin typeface="arial (Body)"/>
                  </a:rPr>
                  <a:t>0.866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solidFill>
                          <a:srgbClr val="FF0000"/>
                        </a:solidFill>
                        <a:latin typeface="arial (Body)"/>
                      </a:rPr>
                      <m:t>𝑟</m:t>
                    </m:r>
                  </m:oMath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4" y="525214"/>
                <a:ext cx="1612877" cy="615553"/>
              </a:xfrm>
              <a:prstGeom prst="rect">
                <a:avLst/>
              </a:prstGeom>
              <a:blipFill>
                <a:blip r:embed="rId8"/>
                <a:stretch>
                  <a:fillRect l="-10606" t="-13861" b="-34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>
            <a:off x="4426034" y="3731899"/>
            <a:ext cx="29367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426034" y="5173216"/>
            <a:ext cx="293674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7958899" y="2119676"/>
                <a:ext cx="67608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arial (Body)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arial (Body)"/>
                            </a:rPr>
                            <m:t>𝑘</m:t>
                          </m:r>
                        </m:e>
                        <m:sub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arial (Body)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99" y="2119676"/>
                <a:ext cx="676083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5966508" y="2119676"/>
                <a:ext cx="67608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arial (Body)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arial (Body)"/>
                            </a:rPr>
                            <m:t>𝑘</m:t>
                          </m:r>
                        </m:e>
                        <m:sub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arial (Body)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08" y="2119676"/>
                <a:ext cx="676083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224399" y="2119676"/>
                <a:ext cx="67608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arial (Body)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arial (Body)"/>
                            </a:rPr>
                            <m:t>𝑘</m:t>
                          </m:r>
                        </m:e>
                        <m:sub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arial (Body)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99" y="2119676"/>
                <a:ext cx="676083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68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1705"/>
          <a:stretch/>
        </p:blipFill>
        <p:spPr>
          <a:xfrm>
            <a:off x="1091444" y="240669"/>
            <a:ext cx="7448550" cy="518457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623688" y="1948149"/>
            <a:ext cx="1120024" cy="66543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743711" y="1948149"/>
            <a:ext cx="1755488" cy="22251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61747"/>
          <a:stretch/>
        </p:blipFill>
        <p:spPr>
          <a:xfrm>
            <a:off x="3203154" y="4532652"/>
            <a:ext cx="3409950" cy="1650529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2758580" y="5893296"/>
            <a:ext cx="4654296" cy="3111795"/>
            <a:chOff x="2758580" y="5893296"/>
            <a:chExt cx="4654296" cy="31117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t="61747"/>
            <a:stretch/>
          </p:blipFill>
          <p:spPr>
            <a:xfrm>
              <a:off x="3188554" y="7354562"/>
              <a:ext cx="3409950" cy="165052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t="20809"/>
            <a:stretch/>
          </p:blipFill>
          <p:spPr>
            <a:xfrm>
              <a:off x="2758580" y="5893296"/>
              <a:ext cx="4654296" cy="1507200"/>
            </a:xfrm>
            <a:prstGeom prst="rect">
              <a:avLst/>
            </a:prstGeom>
          </p:spPr>
        </p:pic>
      </p:grpSp>
      <p:cxnSp>
        <p:nvCxnSpPr>
          <p:cNvPr id="19" name="Straight Connector 18"/>
          <p:cNvCxnSpPr/>
          <p:nvPr/>
        </p:nvCxnSpPr>
        <p:spPr>
          <a:xfrm>
            <a:off x="4743711" y="996752"/>
            <a:ext cx="0" cy="843244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68008" y="4322479"/>
            <a:ext cx="0" cy="1527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44230" y="4297427"/>
            <a:ext cx="0" cy="1527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 rot="4342715">
            <a:off x="6096947" y="5733040"/>
            <a:ext cx="144016" cy="396044"/>
            <a:chOff x="8580276" y="4165104"/>
            <a:chExt cx="144016" cy="396044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8580276" y="4165104"/>
              <a:ext cx="0" cy="396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724292" y="4165104"/>
              <a:ext cx="0" cy="396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4342715">
            <a:off x="3384748" y="5720513"/>
            <a:ext cx="144016" cy="396044"/>
            <a:chOff x="8580276" y="4165104"/>
            <a:chExt cx="144016" cy="396044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8580276" y="4165104"/>
              <a:ext cx="0" cy="396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724292" y="4165104"/>
              <a:ext cx="0" cy="396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>
            <a:off x="3431704" y="5999691"/>
            <a:ext cx="0" cy="23044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155482" y="5987164"/>
            <a:ext cx="0" cy="23169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28748" y="3147111"/>
            <a:ext cx="0" cy="525779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927727" y="2274894"/>
            <a:ext cx="0" cy="2484276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6940744" y="5594602"/>
                <a:ext cx="61837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arial (Body)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arial (Body)"/>
                            </a:rPr>
                            <m:t>𝑙</m:t>
                          </m:r>
                        </m:e>
                        <m:sub>
                          <m:r>
                            <a:rPr lang="en-CA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44" y="5594602"/>
                <a:ext cx="618374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>
            <a:off x="4743710" y="2899184"/>
            <a:ext cx="1184017" cy="61169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4233869" y="2889524"/>
            <a:ext cx="509843" cy="30291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743711" y="2889524"/>
            <a:ext cx="912047" cy="11560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743711" y="8110429"/>
            <a:ext cx="2323205" cy="294473"/>
          </a:xfrm>
          <a:prstGeom prst="straightConnector1">
            <a:avLst/>
          </a:prstGeom>
          <a:ln w="6350">
            <a:solidFill>
              <a:schemeClr val="tx1"/>
            </a:solidFill>
            <a:prstDash val="lgDashDot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743711" y="2888473"/>
            <a:ext cx="2669165" cy="338324"/>
          </a:xfrm>
          <a:prstGeom prst="straightConnector1">
            <a:avLst/>
          </a:prstGeom>
          <a:ln w="6350">
            <a:solidFill>
              <a:schemeClr val="tx1"/>
            </a:solidFill>
            <a:prstDash val="lgDashDot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/>
              <p:cNvSpPr txBox="1"/>
              <p:nvPr/>
            </p:nvSpPr>
            <p:spPr>
              <a:xfrm>
                <a:off x="4985653" y="3100325"/>
                <a:ext cx="522835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653" y="3100325"/>
                <a:ext cx="522835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/>
              <p:cNvSpPr txBox="1"/>
              <p:nvPr/>
            </p:nvSpPr>
            <p:spPr>
              <a:xfrm>
                <a:off x="6074145" y="1516160"/>
                <a:ext cx="55213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145" y="1516160"/>
                <a:ext cx="552138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/>
              <p:cNvSpPr txBox="1"/>
              <p:nvPr/>
            </p:nvSpPr>
            <p:spPr>
              <a:xfrm>
                <a:off x="3306163" y="1948149"/>
                <a:ext cx="55758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163" y="1948149"/>
                <a:ext cx="557589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/>
              <p:cNvSpPr txBox="1"/>
              <p:nvPr/>
            </p:nvSpPr>
            <p:spPr>
              <a:xfrm>
                <a:off x="5274116" y="2401297"/>
                <a:ext cx="69467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16" y="2401297"/>
                <a:ext cx="694677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/>
              <p:cNvSpPr txBox="1"/>
              <p:nvPr/>
            </p:nvSpPr>
            <p:spPr>
              <a:xfrm>
                <a:off x="3823625" y="2563702"/>
                <a:ext cx="70333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25" y="2563702"/>
                <a:ext cx="703333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/>
          <p:cNvCxnSpPr/>
          <p:nvPr/>
        </p:nvCxnSpPr>
        <p:spPr>
          <a:xfrm>
            <a:off x="4743710" y="1948149"/>
            <a:ext cx="0" cy="8127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/>
              <p:cNvSpPr txBox="1"/>
              <p:nvPr/>
            </p:nvSpPr>
            <p:spPr>
              <a:xfrm>
                <a:off x="4223792" y="2220888"/>
                <a:ext cx="523925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2220888"/>
                <a:ext cx="523925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/>
          <p:cNvCxnSpPr/>
          <p:nvPr/>
        </p:nvCxnSpPr>
        <p:spPr>
          <a:xfrm>
            <a:off x="4743710" y="2928257"/>
            <a:ext cx="0" cy="5826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/>
              <p:cNvSpPr txBox="1"/>
              <p:nvPr/>
            </p:nvSpPr>
            <p:spPr>
              <a:xfrm>
                <a:off x="4187022" y="3238597"/>
                <a:ext cx="62869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022" y="3238597"/>
                <a:ext cx="628697" cy="6155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958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249" t="8599" r="7694" b="6198"/>
          <a:stretch/>
        </p:blipFill>
        <p:spPr>
          <a:xfrm>
            <a:off x="-24680" y="1230777"/>
            <a:ext cx="6336704" cy="7848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017" t="2139" r="953" b="1490"/>
          <a:stretch/>
        </p:blipFill>
        <p:spPr>
          <a:xfrm>
            <a:off x="6564052" y="1232437"/>
            <a:ext cx="7135715" cy="784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7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4" name="Group 333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" name="Straight Arrow Connector 22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Rectangle 231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Straight Arrow Connector 233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Rectangle 239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Straight Arrow Connector 245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8" name="Oval 247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Arrow Connector 249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8" name="Straight Connector 277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9" name="TextBox 2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0" name="Straight Connector 279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2" name="TextBox 2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Straight Arrow Connector 282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5" name="Straight Arrow Connector 284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Oval 285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0" name="Arc 289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1" name="TextBox 2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3" name="Straight Arrow Connector 292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4" name="Arc 293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5" name="TextBox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7" name="Straight Connector 296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8" name="TextBox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Rectangle 298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6" name="Oval 305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Arrow Connector 306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8" name="TextBox 3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0" name="Straight Connector 329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1" name="TextBox 3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2" name="Arc 331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78826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26" y="1529086"/>
            <a:ext cx="4823440" cy="3608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154"/>
          <a:stretch/>
        </p:blipFill>
        <p:spPr>
          <a:xfrm>
            <a:off x="976842" y="5458543"/>
            <a:ext cx="3971650" cy="23695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81890" y="2482896"/>
            <a:ext cx="5226676" cy="4651290"/>
          </a:xfrm>
          <a:prstGeom prst="rect">
            <a:avLst/>
          </a:prstGeom>
          <a:solidFill>
            <a:srgbClr val="85858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rgbClr val="868686"/>
                </a:solidFill>
              </a:ln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495228" y="1917030"/>
            <a:ext cx="0" cy="521715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179173" y="4567308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173" y="4567308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7065831" y="2652936"/>
            <a:ext cx="2372241" cy="431121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solidFill>
                  <a:sysClr val="windowText" lastClr="000000"/>
                </a:solidFill>
                <a:latin typeface="arial (Body)"/>
              </a:rPr>
              <a:t>(1)</a:t>
            </a:r>
            <a:endParaRPr lang="en-CA" sz="2800" dirty="0">
              <a:solidFill>
                <a:sysClr val="windowText" lastClr="000000"/>
              </a:solidFill>
              <a:latin typeface="arial (Body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52384" y="2652936"/>
            <a:ext cx="2372241" cy="43112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solidFill>
                  <a:sysClr val="windowText" lastClr="000000"/>
                </a:solidFill>
                <a:latin typeface="arial (Body)"/>
              </a:rPr>
              <a:t>(2)</a:t>
            </a:r>
            <a:endParaRPr lang="en-CA" sz="2800" dirty="0">
              <a:solidFill>
                <a:sysClr val="windowText" lastClr="000000"/>
              </a:solidFill>
              <a:latin typeface="arial (Body)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34480" y="2437081"/>
            <a:ext cx="648072" cy="4742920"/>
          </a:xfrm>
          <a:prstGeom prst="rect">
            <a:avLst/>
          </a:prstGeom>
          <a:solidFill>
            <a:srgbClr val="FFFF00">
              <a:alpha val="5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/>
          <p:cNvCxnSpPr>
            <a:endCxn id="13" idx="0"/>
          </p:cNvCxnSpPr>
          <p:nvPr/>
        </p:nvCxnSpPr>
        <p:spPr>
          <a:xfrm>
            <a:off x="9358516" y="1917030"/>
            <a:ext cx="0" cy="52005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948326" y="6907565"/>
            <a:ext cx="0" cy="770185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438072" y="6576749"/>
            <a:ext cx="0" cy="963292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52384" y="6576749"/>
            <a:ext cx="0" cy="963292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635958" y="2650853"/>
            <a:ext cx="0" cy="4313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481415" y="2134690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860132" y="2134690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82552" y="7597240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570004" y="7597240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955066" y="7330707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552384" y="7330707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041665" y="6907565"/>
            <a:ext cx="0" cy="770185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7148946" y="1556512"/>
                <a:ext cx="1673086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46" y="1556512"/>
                <a:ext cx="1673086" cy="844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10138063" y="7366408"/>
                <a:ext cx="402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063" y="7366408"/>
                <a:ext cx="40254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9495228" y="4798140"/>
            <a:ext cx="7772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0162104" y="4790302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104" y="4790302"/>
                <a:ext cx="223266" cy="369332"/>
              </a:xfrm>
              <a:prstGeom prst="rect">
                <a:avLst/>
              </a:prstGeom>
              <a:blipFill>
                <a:blip r:embed="rId7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V="1">
            <a:off x="9495228" y="4004384"/>
            <a:ext cx="0" cy="804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9579765" y="3819718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765" y="3819718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10030395" y="709987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395" y="709987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 flipH="1">
            <a:off x="6292240" y="2650853"/>
            <a:ext cx="883778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314722" y="6963891"/>
            <a:ext cx="1005312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43474" y="4564684"/>
            <a:ext cx="189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Bi-cell Photodiode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3415753" y="5650371"/>
            <a:ext cx="194186" cy="53967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067767" y="6355294"/>
            <a:ext cx="1014900" cy="60859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-222420" y="6181643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IR LED</a:t>
            </a:r>
            <a:endParaRPr lang="en-CA" sz="2400" dirty="0">
              <a:solidFill>
                <a:schemeClr val="accent5">
                  <a:lumMod val="50000"/>
                </a:schemeClr>
              </a:solidFill>
              <a:latin typeface="arial (Body)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5748" y="5025997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Cell </a:t>
            </a:r>
            <a:r>
              <a:rPr lang="en-CA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1</a:t>
            </a:r>
            <a:endParaRPr lang="en-CA" sz="2400" dirty="0">
              <a:solidFill>
                <a:schemeClr val="accent5">
                  <a:lumMod val="50000"/>
                </a:schemeClr>
              </a:solidFill>
              <a:latin typeface="arial (Body)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69193" y="5841684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Cell </a:t>
            </a:r>
            <a:r>
              <a:rPr lang="en-CA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2</a:t>
            </a:r>
            <a:endParaRPr lang="en-CA" sz="2400" dirty="0">
              <a:solidFill>
                <a:schemeClr val="accent5">
                  <a:lumMod val="50000"/>
                </a:schemeClr>
              </a:solidFill>
              <a:latin typeface="arial (Body)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95173" y="7361885"/>
            <a:ext cx="176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Optical Slit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arial (Body)"/>
            </a:endParaRPr>
          </a:p>
        </p:txBody>
      </p:sp>
      <p:cxnSp>
        <p:nvCxnSpPr>
          <p:cNvPr id="43" name="Straight Connector 42"/>
          <p:cNvCxnSpPr>
            <a:endCxn id="42" idx="1"/>
          </p:cNvCxnSpPr>
          <p:nvPr/>
        </p:nvCxnSpPr>
        <p:spPr>
          <a:xfrm>
            <a:off x="2911141" y="6842513"/>
            <a:ext cx="884032" cy="75020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01789" y="1673025"/>
            <a:ext cx="240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Modulated Light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arial (Body)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4365617" y="2177055"/>
            <a:ext cx="396213" cy="11865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-222420" y="2650853"/>
            <a:ext cx="168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Compliant Structure</a:t>
            </a:r>
          </a:p>
        </p:txBody>
      </p:sp>
      <p:sp>
        <p:nvSpPr>
          <p:cNvPr id="50" name="Arc 49"/>
          <p:cNvSpPr/>
          <p:nvPr/>
        </p:nvSpPr>
        <p:spPr>
          <a:xfrm rot="16200000" flipH="1" flipV="1">
            <a:off x="1043971" y="4455041"/>
            <a:ext cx="1141913" cy="1141913"/>
          </a:xfrm>
          <a:prstGeom prst="arc">
            <a:avLst>
              <a:gd name="adj1" fmla="val 16666355"/>
              <a:gd name="adj2" fmla="val 4694145"/>
            </a:avLst>
          </a:prstGeom>
          <a:ln w="38100"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1903529" y="4601955"/>
                <a:ext cx="672556" cy="49084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529" y="4601955"/>
                <a:ext cx="672556" cy="490840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157088" y="4697969"/>
                <a:ext cx="515269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88" y="4697969"/>
                <a:ext cx="515269" cy="461665"/>
              </a:xfrm>
              <a:prstGeom prst="rect">
                <a:avLst/>
              </a:prstGeom>
              <a:blipFill>
                <a:blip r:embed="rId11"/>
                <a:stretch>
                  <a:fillRect l="-3571" b="-18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>
            <a:off x="696128" y="5025997"/>
            <a:ext cx="9396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76"/>
          <a:stretch/>
        </p:blipFill>
        <p:spPr>
          <a:xfrm>
            <a:off x="649161" y="2143998"/>
            <a:ext cx="11027460" cy="577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068760"/>
            <a:ext cx="8436156" cy="784887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529357" y="2465487"/>
            <a:ext cx="5047488" cy="5047488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8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9488" y="-2063588"/>
            <a:ext cx="19230975" cy="7505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36" y="7909520"/>
            <a:ext cx="9553575" cy="1037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8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-600075"/>
            <a:ext cx="4829175" cy="11258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7969"/>
          <a:stretch/>
        </p:blipFill>
        <p:spPr>
          <a:xfrm>
            <a:off x="8328248" y="4200450"/>
            <a:ext cx="4838700" cy="58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6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12" y="492696"/>
            <a:ext cx="5114925" cy="1409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12" y="1902396"/>
            <a:ext cx="50101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05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71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3" name="Group 442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44" name="Straight Connector 44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5" name="Rectangle 444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6" name="Straight Arrow Connector 445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7" name="TextBox 4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8" name="Straight Arrow Connector 447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0" name="Rectangle 449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2" name="Straight Arrow Connector 451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TextBox 455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6" name="TextBox 4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7" name="TextBox 4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8" name="Rectangle 457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0" name="Straight Connector 459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Straight Arrow Connector 461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TextBox 462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TextBox 4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4" name="Straight Arrow Connector 463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TextBox 464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5" name="TextBox 4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Oval 465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8" name="Straight Arrow Connector 467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Straight Arrow Connector 492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4" name="TextBox 4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5" name="TextBox 4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Connector 495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7" name="TextBox 4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Connector 497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0" name="TextBox 4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1" name="Straight Arrow Connector 500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TextBox 501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2" name="TextBox 5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3" name="Straight Arrow Connector 502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Oval 503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Box 504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5" name="TextBox 5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6" name="Arc 505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7" name="TextBox 5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TextBox 507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8" name="TextBox 5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9" name="Straight Arrow Connector 5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0" name="Arc 5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TextBox 510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1" name="TextBox 5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2" name="TextBox 5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3" name="Straight Connector 512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TextBox 513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4" name="TextBox 5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5" name="Rectangle 514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7" name="Straight Connector 516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Straight Arrow Connector 518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519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TextBox 5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TextBox 520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1" name="TextBox 5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2" name="Oval 521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3" name="Straight Arrow Connector 522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3" name="Straight Arrow Connector 542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TextBox 543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4" name="TextBox 5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5" name="TextBox 544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5" name="TextBox 5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6" name="Straight Connector 545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TextBox 546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7" name="TextBox 5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8" name="Arc 547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9" name="Straight Arrow Connector 548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Oval 549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TextBox 550"/>
              <p:cNvSpPr txBox="1"/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1" name="TextBox 5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551"/>
              <p:cNvSpPr txBox="1"/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2" name="TextBox 5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98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7140116" y="107262"/>
            <a:ext cx="3708412" cy="4916289"/>
            <a:chOff x="263352" y="348680"/>
            <a:chExt cx="3708412" cy="491628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Arc 7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1212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Arc 8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22500" r="-125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Connector 11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Arc 11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96722" y="107262"/>
            <a:ext cx="3708412" cy="4916289"/>
            <a:chOff x="263352" y="348680"/>
            <a:chExt cx="3708412" cy="4916289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Arrow Connector 126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Rectangle 128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5" name="TextBox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6" name="TextBox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Oval 144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Straight Connector 174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6" name="TextBox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Straight Connector 176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9" name="TextBox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" name="Straight Arrow Connector 179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Straight Arrow Connector 181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Arc 18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8" name="TextBox 1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9" name="TextBox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30"/>
                  <a:stretch>
                    <a:fillRect l="-17143" r="-2857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Straight Arrow Connector 18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Arc 19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31"/>
                  <a:stretch>
                    <a:fillRect l="-23077" r="-5128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" name="Straight Connector 19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Connector 19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Oval 20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Arrow Connector 20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6" name="TextBox 2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" name="Straight Connector 22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9" name="Arc 22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8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243620" y="513672"/>
                <a:ext cx="5966120" cy="2402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𝑠𝑦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20" y="513672"/>
                <a:ext cx="5966120" cy="2402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243620" y="3055477"/>
                <a:ext cx="6109621" cy="1277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20" y="3055477"/>
                <a:ext cx="6109621" cy="1277209"/>
              </a:xfrm>
              <a:prstGeom prst="rect">
                <a:avLst/>
              </a:prstGeom>
              <a:blipFill>
                <a:blip r:embed="rId3"/>
                <a:stretch>
                  <a:fillRect l="-1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4226171" y="4885184"/>
                <a:ext cx="6818405" cy="989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endParaRPr lang="en-CA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71" y="4885184"/>
                <a:ext cx="6818405" cy="989117"/>
              </a:xfrm>
              <a:prstGeom prst="rect">
                <a:avLst/>
              </a:prstGeom>
              <a:blipFill>
                <a:blip r:embed="rId4"/>
                <a:stretch>
                  <a:fillRect b="-24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Oval 59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Connector 91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Arc 101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Arc 1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Oval 124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Connector 148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Arc 150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/>
              <p:cNvSpPr txBox="1"/>
              <p:nvPr/>
            </p:nvSpPr>
            <p:spPr>
              <a:xfrm>
                <a:off x="702811" y="6144282"/>
                <a:ext cx="11117826" cy="1343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:endParaRPr lang="en-US" i="1" dirty="0"/>
              </a:p>
            </p:txBody>
          </p:sp>
        </mc:Choice>
        <mc:Fallback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11" y="6144282"/>
                <a:ext cx="11117826" cy="134395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6533809" y="3985210"/>
                <a:ext cx="5536644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809" y="3985210"/>
                <a:ext cx="5536644" cy="70705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48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727848" y="996752"/>
                <a:ext cx="5764463" cy="246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𝑠𝑥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996752"/>
                <a:ext cx="5764463" cy="2469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727848" y="3515632"/>
                <a:ext cx="5391669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𝑠𝑥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3515632"/>
                <a:ext cx="5391669" cy="734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655774" y="5606922"/>
                <a:ext cx="6725880" cy="96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𝑠𝑥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74" y="5606922"/>
                <a:ext cx="6725880" cy="967188"/>
              </a:xfrm>
              <a:prstGeom prst="rect">
                <a:avLst/>
              </a:prstGeom>
              <a:blipFill>
                <a:blip r:embed="rId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4" name="Group 333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" name="Straight Arrow Connector 22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Rectangle 231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Straight Arrow Connector 233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Rectangle 239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Straight Arrow Connector 245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8" name="Oval 247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Arrow Connector 249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8" name="Straight Connector 277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9" name="TextBox 2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0" name="Straight Connector 279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2" name="TextBox 2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Straight Arrow Connector 282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5" name="Straight Arrow Connector 284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Oval 285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0" name="Arc 289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1" name="TextBox 2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3" name="Straight Arrow Connector 292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4" name="Arc 293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5" name="TextBox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7" name="Straight Connector 296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8" name="TextBox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Rectangle 298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6" name="Oval 305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Arrow Connector 306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8" name="TextBox 3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0" name="Straight Connector 329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1" name="TextBox 3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2" name="Arc 331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/>
              <p:cNvSpPr txBox="1"/>
              <p:nvPr/>
            </p:nvSpPr>
            <p:spPr>
              <a:xfrm>
                <a:off x="4727848" y="4577407"/>
                <a:ext cx="5180777" cy="644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577407"/>
                <a:ext cx="5180777" cy="64427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/>
              <p:cNvSpPr txBox="1"/>
              <p:nvPr/>
            </p:nvSpPr>
            <p:spPr>
              <a:xfrm>
                <a:off x="655774" y="6830463"/>
                <a:ext cx="8010334" cy="76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74" y="6830463"/>
                <a:ext cx="8010334" cy="76110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/>
              <p:cNvSpPr txBox="1"/>
              <p:nvPr/>
            </p:nvSpPr>
            <p:spPr>
              <a:xfrm>
                <a:off x="655774" y="7809232"/>
                <a:ext cx="10527947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74" y="7809232"/>
                <a:ext cx="10527947" cy="98405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70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89723</TotalTime>
  <Words>13278</Words>
  <Application>Microsoft Office PowerPoint</Application>
  <PresentationFormat>Custom</PresentationFormat>
  <Paragraphs>431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arial (Body)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ahhadi</dc:creator>
  <cp:lastModifiedBy>Amir Hadi</cp:lastModifiedBy>
  <cp:revision>211</cp:revision>
  <dcterms:created xsi:type="dcterms:W3CDTF">2019-01-23T01:17:59Z</dcterms:created>
  <dcterms:modified xsi:type="dcterms:W3CDTF">2020-10-31T22:52:48Z</dcterms:modified>
</cp:coreProperties>
</file>